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14"/>
  </p:notesMasterIdLst>
  <p:sldIdLst>
    <p:sldId id="310" r:id="rId2"/>
    <p:sldId id="334" r:id="rId3"/>
    <p:sldId id="327" r:id="rId4"/>
    <p:sldId id="328" r:id="rId5"/>
    <p:sldId id="346" r:id="rId6"/>
    <p:sldId id="293" r:id="rId7"/>
    <p:sldId id="329" r:id="rId8"/>
    <p:sldId id="313" r:id="rId9"/>
    <p:sldId id="335" r:id="rId10"/>
    <p:sldId id="348" r:id="rId11"/>
    <p:sldId id="341" r:id="rId12"/>
    <p:sldId id="340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, Ryan CTR OPNAV N1, SAG" initials="RRCONS" lastIdx="1" clrIdx="0">
    <p:extLst>
      <p:ext uri="{19B8F6BF-5375-455C-9EA6-DF929625EA0E}">
        <p15:presenceInfo xmlns:p15="http://schemas.microsoft.com/office/powerpoint/2012/main" userId="S-1-5-21-1801674531-2146617017-725345543-2650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5626" autoAdjust="0"/>
  </p:normalViewPr>
  <p:slideViewPr>
    <p:cSldViewPr snapToGrid="0" showGuides="1">
      <p:cViewPr varScale="1">
        <p:scale>
          <a:sx n="73" d="100"/>
          <a:sy n="73" d="100"/>
        </p:scale>
        <p:origin x="504" y="44"/>
      </p:cViewPr>
      <p:guideLst>
        <p:guide orient="horz" pos="2160"/>
        <p:guide pos="2880"/>
        <p:guide pos="5616"/>
        <p:guide pos="144"/>
        <p:guide orient="horz" pos="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ffer, Timothy S (Tim) CDR USN NAVMAC MILLINGTON TN (USA)" userId="515a49a3-3e25-4269-8f0a-db5bb9dc5a77" providerId="ADAL" clId="{5889BC0C-2674-438B-884B-50BCABC9FFDB}"/>
    <pc:docChg chg="undo custSel modSld modMainMaster">
      <pc:chgData name="Shaffer, Timothy S (Tim) CDR USN NAVMAC MILLINGTON TN (USA)" userId="515a49a3-3e25-4269-8f0a-db5bb9dc5a77" providerId="ADAL" clId="{5889BC0C-2674-438B-884B-50BCABC9FFDB}" dt="2024-04-26T19:08:35.387" v="87" actId="1076"/>
      <pc:docMkLst>
        <pc:docMk/>
      </pc:docMkLst>
      <pc:sldChg chg="addSp delSp modSp mod">
        <pc:chgData name="Shaffer, Timothy S (Tim) CDR USN NAVMAC MILLINGTON TN (USA)" userId="515a49a3-3e25-4269-8f0a-db5bb9dc5a77" providerId="ADAL" clId="{5889BC0C-2674-438B-884B-50BCABC9FFDB}" dt="2024-04-26T19:04:58.977" v="37" actId="14100"/>
        <pc:sldMkLst>
          <pc:docMk/>
          <pc:sldMk cId="2471677476" sldId="335"/>
        </pc:sldMkLst>
        <pc:spChg chg="add del mod">
          <ac:chgData name="Shaffer, Timothy S (Tim) CDR USN NAVMAC MILLINGTON TN (USA)" userId="515a49a3-3e25-4269-8f0a-db5bb9dc5a77" providerId="ADAL" clId="{5889BC0C-2674-438B-884B-50BCABC9FFDB}" dt="2024-04-26T19:04:29.508" v="6" actId="478"/>
          <ac:spMkLst>
            <pc:docMk/>
            <pc:sldMk cId="2471677476" sldId="335"/>
            <ac:spMk id="7" creationId="{3EBAD9B0-94DE-3E41-AB19-D2CABDA4B32B}"/>
          </ac:spMkLst>
        </pc:spChg>
        <pc:picChg chg="del">
          <ac:chgData name="Shaffer, Timothy S (Tim) CDR USN NAVMAC MILLINGTON TN (USA)" userId="515a49a3-3e25-4269-8f0a-db5bb9dc5a77" providerId="ADAL" clId="{5889BC0C-2674-438B-884B-50BCABC9FFDB}" dt="2024-04-26T19:04:27.611" v="5" actId="478"/>
          <ac:picMkLst>
            <pc:docMk/>
            <pc:sldMk cId="2471677476" sldId="335"/>
            <ac:picMk id="4" creationId="{00000000-0000-0000-0000-000000000000}"/>
          </ac:picMkLst>
        </pc:picChg>
        <pc:picChg chg="add mod">
          <ac:chgData name="Shaffer, Timothy S (Tim) CDR USN NAVMAC MILLINGTON TN (USA)" userId="515a49a3-3e25-4269-8f0a-db5bb9dc5a77" providerId="ADAL" clId="{5889BC0C-2674-438B-884B-50BCABC9FFDB}" dt="2024-04-26T19:04:58.977" v="37" actId="14100"/>
          <ac:picMkLst>
            <pc:docMk/>
            <pc:sldMk cId="2471677476" sldId="335"/>
            <ac:picMk id="11" creationId="{B3D427D1-9CF3-FDA9-84F2-F98AAD48D9FA}"/>
          </ac:picMkLst>
        </pc:picChg>
      </pc:sldChg>
      <pc:sldChg chg="delSp modSp mod">
        <pc:chgData name="Shaffer, Timothy S (Tim) CDR USN NAVMAC MILLINGTON TN (USA)" userId="515a49a3-3e25-4269-8f0a-db5bb9dc5a77" providerId="ADAL" clId="{5889BC0C-2674-438B-884B-50BCABC9FFDB}" dt="2024-04-26T19:08:35.387" v="87" actId="1076"/>
        <pc:sldMkLst>
          <pc:docMk/>
          <pc:sldMk cId="1479166962" sldId="341"/>
        </pc:sldMkLst>
        <pc:picChg chg="mod modCrop">
          <ac:chgData name="Shaffer, Timothy S (Tim) CDR USN NAVMAC MILLINGTON TN (USA)" userId="515a49a3-3e25-4269-8f0a-db5bb9dc5a77" providerId="ADAL" clId="{5889BC0C-2674-438B-884B-50BCABC9FFDB}" dt="2024-04-26T19:06:24.382" v="57" actId="732"/>
          <ac:picMkLst>
            <pc:docMk/>
            <pc:sldMk cId="1479166962" sldId="341"/>
            <ac:picMk id="5" creationId="{00000000-0000-0000-0000-000000000000}"/>
          </ac:picMkLst>
        </pc:picChg>
        <pc:picChg chg="mod modCrop">
          <ac:chgData name="Shaffer, Timothy S (Tim) CDR USN NAVMAC MILLINGTON TN (USA)" userId="515a49a3-3e25-4269-8f0a-db5bb9dc5a77" providerId="ADAL" clId="{5889BC0C-2674-438B-884B-50BCABC9FFDB}" dt="2024-04-26T19:08:35.387" v="87" actId="1076"/>
          <ac:picMkLst>
            <pc:docMk/>
            <pc:sldMk cId="1479166962" sldId="341"/>
            <ac:picMk id="7" creationId="{00000000-0000-0000-0000-000000000000}"/>
          </ac:picMkLst>
        </pc:picChg>
        <pc:picChg chg="del mod modCrop">
          <ac:chgData name="Shaffer, Timothy S (Tim) CDR USN NAVMAC MILLINGTON TN (USA)" userId="515a49a3-3e25-4269-8f0a-db5bb9dc5a77" providerId="ADAL" clId="{5889BC0C-2674-438B-884B-50BCABC9FFDB}" dt="2024-04-26T19:07:32.715" v="65" actId="478"/>
          <ac:picMkLst>
            <pc:docMk/>
            <pc:sldMk cId="1479166962" sldId="341"/>
            <ac:picMk id="8" creationId="{00000000-0000-0000-0000-000000000000}"/>
          </ac:picMkLst>
        </pc:picChg>
        <pc:picChg chg="mod modCrop">
          <ac:chgData name="Shaffer, Timothy S (Tim) CDR USN NAVMAC MILLINGTON TN (USA)" userId="515a49a3-3e25-4269-8f0a-db5bb9dc5a77" providerId="ADAL" clId="{5889BC0C-2674-438B-884B-50BCABC9FFDB}" dt="2024-04-26T19:07:47.478" v="70" actId="732"/>
          <ac:picMkLst>
            <pc:docMk/>
            <pc:sldMk cId="1479166962" sldId="341"/>
            <ac:picMk id="11" creationId="{00000000-0000-0000-0000-000000000000}"/>
          </ac:picMkLst>
        </pc:picChg>
        <pc:picChg chg="mod modCrop">
          <ac:chgData name="Shaffer, Timothy S (Tim) CDR USN NAVMAC MILLINGTON TN (USA)" userId="515a49a3-3e25-4269-8f0a-db5bb9dc5a77" providerId="ADAL" clId="{5889BC0C-2674-438B-884B-50BCABC9FFDB}" dt="2024-04-26T19:08:00.992" v="76" actId="732"/>
          <ac:picMkLst>
            <pc:docMk/>
            <pc:sldMk cId="1479166962" sldId="341"/>
            <ac:picMk id="13" creationId="{00000000-0000-0000-0000-000000000000}"/>
          </ac:picMkLst>
        </pc:picChg>
        <pc:picChg chg="mod modCrop">
          <ac:chgData name="Shaffer, Timothy S (Tim) CDR USN NAVMAC MILLINGTON TN (USA)" userId="515a49a3-3e25-4269-8f0a-db5bb9dc5a77" providerId="ADAL" clId="{5889BC0C-2674-438B-884B-50BCABC9FFDB}" dt="2024-04-26T19:08:12.920" v="86" actId="1036"/>
          <ac:picMkLst>
            <pc:docMk/>
            <pc:sldMk cId="1479166962" sldId="341"/>
            <ac:picMk id="14" creationId="{00000000-0000-0000-0000-000000000000}"/>
          </ac:picMkLst>
        </pc:picChg>
      </pc:sldChg>
      <pc:sldMasterChg chg="delSp mod">
        <pc:chgData name="Shaffer, Timothy S (Tim) CDR USN NAVMAC MILLINGTON TN (USA)" userId="515a49a3-3e25-4269-8f0a-db5bb9dc5a77" providerId="ADAL" clId="{5889BC0C-2674-438B-884B-50BCABC9FFDB}" dt="2024-04-26T14:48:57.920" v="1" actId="478"/>
        <pc:sldMasterMkLst>
          <pc:docMk/>
          <pc:sldMasterMk cId="54298054" sldId="2147483664"/>
        </pc:sldMasterMkLst>
        <pc:spChg chg="del">
          <ac:chgData name="Shaffer, Timothy S (Tim) CDR USN NAVMAC MILLINGTON TN (USA)" userId="515a49a3-3e25-4269-8f0a-db5bb9dc5a77" providerId="ADAL" clId="{5889BC0C-2674-438B-884B-50BCABC9FFDB}" dt="2024-04-26T14:48:57.920" v="1" actId="478"/>
          <ac:spMkLst>
            <pc:docMk/>
            <pc:sldMasterMk cId="54298054" sldId="2147483664"/>
            <ac:spMk id="7" creationId="{00000000-0000-0000-0000-000000000000}"/>
          </ac:spMkLst>
        </pc:spChg>
        <pc:spChg chg="del">
          <ac:chgData name="Shaffer, Timothy S (Tim) CDR USN NAVMAC MILLINGTON TN (USA)" userId="515a49a3-3e25-4269-8f0a-db5bb9dc5a77" providerId="ADAL" clId="{5889BC0C-2674-438B-884B-50BCABC9FFDB}" dt="2024-04-26T14:48:54.102" v="0" actId="478"/>
          <ac:spMkLst>
            <pc:docMk/>
            <pc:sldMasterMk cId="54298054" sldId="2147483664"/>
            <ac:spMk id="8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94312-99FA-4DAE-AFB5-912D39B35296}" type="doc">
      <dgm:prSet loTypeId="urn:microsoft.com/office/officeart/2005/8/layout/cycle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414BAE0-30A9-4C33-A620-0A5ACEC16B29}">
      <dgm:prSet phldrT="[Text]"/>
      <dgm:spPr/>
      <dgm:t>
        <a:bodyPr/>
        <a:lstStyle/>
        <a:p>
          <a:r>
            <a:rPr lang="en-US" dirty="0"/>
            <a:t>Design &amp; Analysis</a:t>
          </a:r>
        </a:p>
      </dgm:t>
    </dgm:pt>
    <dgm:pt modelId="{7FE1871D-9F1D-4C54-B2A0-604C982FEF99}" type="parTrans" cxnId="{071EE544-9175-44A1-928A-6400DB1AA8FB}">
      <dgm:prSet/>
      <dgm:spPr/>
      <dgm:t>
        <a:bodyPr/>
        <a:lstStyle/>
        <a:p>
          <a:endParaRPr lang="en-US"/>
        </a:p>
      </dgm:t>
    </dgm:pt>
    <dgm:pt modelId="{063D6A26-E59E-449C-8854-83EF4AE851CC}" type="sibTrans" cxnId="{071EE544-9175-44A1-928A-6400DB1AA8FB}">
      <dgm:prSet/>
      <dgm:spPr/>
      <dgm:t>
        <a:bodyPr/>
        <a:lstStyle/>
        <a:p>
          <a:endParaRPr lang="en-US"/>
        </a:p>
      </dgm:t>
    </dgm:pt>
    <dgm:pt modelId="{07C1C0D3-28C5-4DC2-B4EB-4C7EE52C3624}">
      <dgm:prSet phldrT="[Text]"/>
      <dgm:spPr/>
      <dgm:t>
        <a:bodyPr/>
        <a:lstStyle/>
        <a:p>
          <a:r>
            <a:rPr lang="en-US" dirty="0"/>
            <a:t>Data Science</a:t>
          </a:r>
        </a:p>
      </dgm:t>
    </dgm:pt>
    <dgm:pt modelId="{3B790ECD-9725-4E42-B8E1-E2C653CAFA52}" type="parTrans" cxnId="{A2E1DC96-E6E7-4A8F-8B78-39BE7E708E66}">
      <dgm:prSet/>
      <dgm:spPr/>
      <dgm:t>
        <a:bodyPr/>
        <a:lstStyle/>
        <a:p>
          <a:endParaRPr lang="en-US"/>
        </a:p>
      </dgm:t>
    </dgm:pt>
    <dgm:pt modelId="{700D242B-8FFD-46E0-BBC3-9B363A4794E2}" type="sibTrans" cxnId="{A2E1DC96-E6E7-4A8F-8B78-39BE7E708E66}">
      <dgm:prSet/>
      <dgm:spPr/>
      <dgm:t>
        <a:bodyPr/>
        <a:lstStyle/>
        <a:p>
          <a:endParaRPr lang="en-US"/>
        </a:p>
      </dgm:t>
    </dgm:pt>
    <dgm:pt modelId="{C89EB5DF-4E6C-4F3D-85E8-F9F5BED20D47}">
      <dgm:prSet phldrT="[Text]"/>
      <dgm:spPr/>
      <dgm:t>
        <a:bodyPr/>
        <a:lstStyle/>
        <a:p>
          <a:r>
            <a:rPr lang="en-US" dirty="0"/>
            <a:t>Metrics</a:t>
          </a:r>
        </a:p>
      </dgm:t>
    </dgm:pt>
    <dgm:pt modelId="{B127139C-72CB-4FAF-9A9E-7954DC899D15}" type="parTrans" cxnId="{430FE74C-2DED-47EF-8798-82A42E4E5D41}">
      <dgm:prSet/>
      <dgm:spPr/>
      <dgm:t>
        <a:bodyPr/>
        <a:lstStyle/>
        <a:p>
          <a:endParaRPr lang="en-US"/>
        </a:p>
      </dgm:t>
    </dgm:pt>
    <dgm:pt modelId="{276676FF-3F00-48C6-8740-C7ED4FFC7AE0}" type="sibTrans" cxnId="{430FE74C-2DED-47EF-8798-82A42E4E5D41}">
      <dgm:prSet/>
      <dgm:spPr/>
      <dgm:t>
        <a:bodyPr/>
        <a:lstStyle/>
        <a:p>
          <a:endParaRPr lang="en-US"/>
        </a:p>
      </dgm:t>
    </dgm:pt>
    <dgm:pt modelId="{21662A04-C42C-4695-88B1-1AC5B018C29C}" type="pres">
      <dgm:prSet presAssocID="{11D94312-99FA-4DAE-AFB5-912D39B35296}" presName="cycle" presStyleCnt="0">
        <dgm:presLayoutVars>
          <dgm:dir/>
          <dgm:resizeHandles val="exact"/>
        </dgm:presLayoutVars>
      </dgm:prSet>
      <dgm:spPr/>
    </dgm:pt>
    <dgm:pt modelId="{82B4EF3D-910C-40F8-A1A4-3033D894591B}" type="pres">
      <dgm:prSet presAssocID="{A414BAE0-30A9-4C33-A620-0A5ACEC16B29}" presName="dummy" presStyleCnt="0"/>
      <dgm:spPr/>
    </dgm:pt>
    <dgm:pt modelId="{B15EDB8D-A854-4F46-AF17-BD5360579D96}" type="pres">
      <dgm:prSet presAssocID="{A414BAE0-30A9-4C33-A620-0A5ACEC16B29}" presName="node" presStyleLbl="revTx" presStyleIdx="0" presStyleCnt="3">
        <dgm:presLayoutVars>
          <dgm:bulletEnabled val="1"/>
        </dgm:presLayoutVars>
      </dgm:prSet>
      <dgm:spPr/>
    </dgm:pt>
    <dgm:pt modelId="{70DABA0C-83DA-4E43-82D2-04BB88130D47}" type="pres">
      <dgm:prSet presAssocID="{063D6A26-E59E-449C-8854-83EF4AE851CC}" presName="sibTrans" presStyleLbl="node1" presStyleIdx="0" presStyleCnt="3"/>
      <dgm:spPr/>
    </dgm:pt>
    <dgm:pt modelId="{1D59F71A-1DF1-4813-9A8D-B00E3ED0EAAA}" type="pres">
      <dgm:prSet presAssocID="{07C1C0D3-28C5-4DC2-B4EB-4C7EE52C3624}" presName="dummy" presStyleCnt="0"/>
      <dgm:spPr/>
    </dgm:pt>
    <dgm:pt modelId="{612A4B61-A95B-4B75-8DAD-37648C74C3D7}" type="pres">
      <dgm:prSet presAssocID="{07C1C0D3-28C5-4DC2-B4EB-4C7EE52C3624}" presName="node" presStyleLbl="revTx" presStyleIdx="1" presStyleCnt="3">
        <dgm:presLayoutVars>
          <dgm:bulletEnabled val="1"/>
        </dgm:presLayoutVars>
      </dgm:prSet>
      <dgm:spPr/>
    </dgm:pt>
    <dgm:pt modelId="{5982D2B8-A86F-4E8D-BDA5-3A405090D05F}" type="pres">
      <dgm:prSet presAssocID="{700D242B-8FFD-46E0-BBC3-9B363A4794E2}" presName="sibTrans" presStyleLbl="node1" presStyleIdx="1" presStyleCnt="3"/>
      <dgm:spPr/>
    </dgm:pt>
    <dgm:pt modelId="{0AE3FC70-0130-40C4-8D31-3E94A715E982}" type="pres">
      <dgm:prSet presAssocID="{C89EB5DF-4E6C-4F3D-85E8-F9F5BED20D47}" presName="dummy" presStyleCnt="0"/>
      <dgm:spPr/>
    </dgm:pt>
    <dgm:pt modelId="{A1BFFDF3-3822-4971-85A9-FC4991855D9A}" type="pres">
      <dgm:prSet presAssocID="{C89EB5DF-4E6C-4F3D-85E8-F9F5BED20D47}" presName="node" presStyleLbl="revTx" presStyleIdx="2" presStyleCnt="3">
        <dgm:presLayoutVars>
          <dgm:bulletEnabled val="1"/>
        </dgm:presLayoutVars>
      </dgm:prSet>
      <dgm:spPr/>
    </dgm:pt>
    <dgm:pt modelId="{5A78B35E-04F7-47E2-9777-7C22FEB1F321}" type="pres">
      <dgm:prSet presAssocID="{276676FF-3F00-48C6-8740-C7ED4FFC7AE0}" presName="sibTrans" presStyleLbl="node1" presStyleIdx="2" presStyleCnt="3"/>
      <dgm:spPr/>
    </dgm:pt>
  </dgm:ptLst>
  <dgm:cxnLst>
    <dgm:cxn modelId="{33F45501-0BC8-49BD-91EA-F0AD8B5AD6F2}" type="presOf" srcId="{11D94312-99FA-4DAE-AFB5-912D39B35296}" destId="{21662A04-C42C-4695-88B1-1AC5B018C29C}" srcOrd="0" destOrd="0" presId="urn:microsoft.com/office/officeart/2005/8/layout/cycle1"/>
    <dgm:cxn modelId="{20266C03-F9EA-4A9F-A32F-9D023B5CF424}" type="presOf" srcId="{700D242B-8FFD-46E0-BBC3-9B363A4794E2}" destId="{5982D2B8-A86F-4E8D-BDA5-3A405090D05F}" srcOrd="0" destOrd="0" presId="urn:microsoft.com/office/officeart/2005/8/layout/cycle1"/>
    <dgm:cxn modelId="{48FBB008-1152-45CB-8FD0-0C43DF0D98CD}" type="presOf" srcId="{A414BAE0-30A9-4C33-A620-0A5ACEC16B29}" destId="{B15EDB8D-A854-4F46-AF17-BD5360579D96}" srcOrd="0" destOrd="0" presId="urn:microsoft.com/office/officeart/2005/8/layout/cycle1"/>
    <dgm:cxn modelId="{973ECE43-52B6-4242-9861-A0D372AE2C8F}" type="presOf" srcId="{07C1C0D3-28C5-4DC2-B4EB-4C7EE52C3624}" destId="{612A4B61-A95B-4B75-8DAD-37648C74C3D7}" srcOrd="0" destOrd="0" presId="urn:microsoft.com/office/officeart/2005/8/layout/cycle1"/>
    <dgm:cxn modelId="{071EE544-9175-44A1-928A-6400DB1AA8FB}" srcId="{11D94312-99FA-4DAE-AFB5-912D39B35296}" destId="{A414BAE0-30A9-4C33-A620-0A5ACEC16B29}" srcOrd="0" destOrd="0" parTransId="{7FE1871D-9F1D-4C54-B2A0-604C982FEF99}" sibTransId="{063D6A26-E59E-449C-8854-83EF4AE851CC}"/>
    <dgm:cxn modelId="{430FE74C-2DED-47EF-8798-82A42E4E5D41}" srcId="{11D94312-99FA-4DAE-AFB5-912D39B35296}" destId="{C89EB5DF-4E6C-4F3D-85E8-F9F5BED20D47}" srcOrd="2" destOrd="0" parTransId="{B127139C-72CB-4FAF-9A9E-7954DC899D15}" sibTransId="{276676FF-3F00-48C6-8740-C7ED4FFC7AE0}"/>
    <dgm:cxn modelId="{A2E1DC96-E6E7-4A8F-8B78-39BE7E708E66}" srcId="{11D94312-99FA-4DAE-AFB5-912D39B35296}" destId="{07C1C0D3-28C5-4DC2-B4EB-4C7EE52C3624}" srcOrd="1" destOrd="0" parTransId="{3B790ECD-9725-4E42-B8E1-E2C653CAFA52}" sibTransId="{700D242B-8FFD-46E0-BBC3-9B363A4794E2}"/>
    <dgm:cxn modelId="{4C919AA6-3C49-4381-A7B6-E9195A1C15C2}" type="presOf" srcId="{276676FF-3F00-48C6-8740-C7ED4FFC7AE0}" destId="{5A78B35E-04F7-47E2-9777-7C22FEB1F321}" srcOrd="0" destOrd="0" presId="urn:microsoft.com/office/officeart/2005/8/layout/cycle1"/>
    <dgm:cxn modelId="{F96B0EBE-840A-428E-9870-27B6F8396E3C}" type="presOf" srcId="{063D6A26-E59E-449C-8854-83EF4AE851CC}" destId="{70DABA0C-83DA-4E43-82D2-04BB88130D47}" srcOrd="0" destOrd="0" presId="urn:microsoft.com/office/officeart/2005/8/layout/cycle1"/>
    <dgm:cxn modelId="{07DFEDE4-F02A-447A-B826-ABF3B1FACC0B}" type="presOf" srcId="{C89EB5DF-4E6C-4F3D-85E8-F9F5BED20D47}" destId="{A1BFFDF3-3822-4971-85A9-FC4991855D9A}" srcOrd="0" destOrd="0" presId="urn:microsoft.com/office/officeart/2005/8/layout/cycle1"/>
    <dgm:cxn modelId="{E777D61C-D441-47B9-B1FA-FEC977EBC009}" type="presParOf" srcId="{21662A04-C42C-4695-88B1-1AC5B018C29C}" destId="{82B4EF3D-910C-40F8-A1A4-3033D894591B}" srcOrd="0" destOrd="0" presId="urn:microsoft.com/office/officeart/2005/8/layout/cycle1"/>
    <dgm:cxn modelId="{45A5B830-E9A9-4798-88C5-6A989830BAA7}" type="presParOf" srcId="{21662A04-C42C-4695-88B1-1AC5B018C29C}" destId="{B15EDB8D-A854-4F46-AF17-BD5360579D96}" srcOrd="1" destOrd="0" presId="urn:microsoft.com/office/officeart/2005/8/layout/cycle1"/>
    <dgm:cxn modelId="{249C1984-C543-4CCB-809A-5DF7304BF265}" type="presParOf" srcId="{21662A04-C42C-4695-88B1-1AC5B018C29C}" destId="{70DABA0C-83DA-4E43-82D2-04BB88130D47}" srcOrd="2" destOrd="0" presId="urn:microsoft.com/office/officeart/2005/8/layout/cycle1"/>
    <dgm:cxn modelId="{830F0EEE-24D9-4B76-869A-5DD71DE22029}" type="presParOf" srcId="{21662A04-C42C-4695-88B1-1AC5B018C29C}" destId="{1D59F71A-1DF1-4813-9A8D-B00E3ED0EAAA}" srcOrd="3" destOrd="0" presId="urn:microsoft.com/office/officeart/2005/8/layout/cycle1"/>
    <dgm:cxn modelId="{662AF089-B1F5-4FC6-B2B2-B1CD1950D4F7}" type="presParOf" srcId="{21662A04-C42C-4695-88B1-1AC5B018C29C}" destId="{612A4B61-A95B-4B75-8DAD-37648C74C3D7}" srcOrd="4" destOrd="0" presId="urn:microsoft.com/office/officeart/2005/8/layout/cycle1"/>
    <dgm:cxn modelId="{CF7B7041-6615-44FA-AB2F-0D6A0A1CFC65}" type="presParOf" srcId="{21662A04-C42C-4695-88B1-1AC5B018C29C}" destId="{5982D2B8-A86F-4E8D-BDA5-3A405090D05F}" srcOrd="5" destOrd="0" presId="urn:microsoft.com/office/officeart/2005/8/layout/cycle1"/>
    <dgm:cxn modelId="{9B099012-F0F9-4105-84CB-8E476019FD8E}" type="presParOf" srcId="{21662A04-C42C-4695-88B1-1AC5B018C29C}" destId="{0AE3FC70-0130-40C4-8D31-3E94A715E982}" srcOrd="6" destOrd="0" presId="urn:microsoft.com/office/officeart/2005/8/layout/cycle1"/>
    <dgm:cxn modelId="{2E792177-38B4-47A9-8761-841434434260}" type="presParOf" srcId="{21662A04-C42C-4695-88B1-1AC5B018C29C}" destId="{A1BFFDF3-3822-4971-85A9-FC4991855D9A}" srcOrd="7" destOrd="0" presId="urn:microsoft.com/office/officeart/2005/8/layout/cycle1"/>
    <dgm:cxn modelId="{128DD4E4-15EB-433C-B046-13D947619E1C}" type="presParOf" srcId="{21662A04-C42C-4695-88B1-1AC5B018C29C}" destId="{5A78B35E-04F7-47E2-9777-7C22FEB1F32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EDB8D-A854-4F46-AF17-BD5360579D96}">
      <dsp:nvSpPr>
        <dsp:cNvPr id="0" name=""/>
        <dsp:cNvSpPr/>
      </dsp:nvSpPr>
      <dsp:spPr>
        <a:xfrm>
          <a:off x="641757" y="64835"/>
          <a:ext cx="329694" cy="329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Design &amp; Analysis</a:t>
          </a:r>
        </a:p>
      </dsp:txBody>
      <dsp:txXfrm>
        <a:off x="641757" y="64835"/>
        <a:ext cx="329694" cy="329694"/>
      </dsp:txXfrm>
    </dsp:sp>
    <dsp:sp modelId="{70DABA0C-83DA-4E43-82D2-04BB88130D47}">
      <dsp:nvSpPr>
        <dsp:cNvPr id="0" name=""/>
        <dsp:cNvSpPr/>
      </dsp:nvSpPr>
      <dsp:spPr>
        <a:xfrm>
          <a:off x="139156" y="-144"/>
          <a:ext cx="780015" cy="780015"/>
        </a:xfrm>
        <a:prstGeom prst="circularArrow">
          <a:avLst>
            <a:gd name="adj1" fmla="val 8242"/>
            <a:gd name="adj2" fmla="val 575583"/>
            <a:gd name="adj3" fmla="val 2966298"/>
            <a:gd name="adj4" fmla="val 50086"/>
            <a:gd name="adj5" fmla="val 96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4B61-A95B-4B75-8DAD-37648C74C3D7}">
      <dsp:nvSpPr>
        <dsp:cNvPr id="0" name=""/>
        <dsp:cNvSpPr/>
      </dsp:nvSpPr>
      <dsp:spPr>
        <a:xfrm>
          <a:off x="364317" y="545375"/>
          <a:ext cx="329694" cy="329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Data Science</a:t>
          </a:r>
        </a:p>
      </dsp:txBody>
      <dsp:txXfrm>
        <a:off x="364317" y="545375"/>
        <a:ext cx="329694" cy="329694"/>
      </dsp:txXfrm>
    </dsp:sp>
    <dsp:sp modelId="{5982D2B8-A86F-4E8D-BDA5-3A405090D05F}">
      <dsp:nvSpPr>
        <dsp:cNvPr id="0" name=""/>
        <dsp:cNvSpPr/>
      </dsp:nvSpPr>
      <dsp:spPr>
        <a:xfrm>
          <a:off x="139156" y="-144"/>
          <a:ext cx="780015" cy="780015"/>
        </a:xfrm>
        <a:prstGeom prst="circularArrow">
          <a:avLst>
            <a:gd name="adj1" fmla="val 8242"/>
            <a:gd name="adj2" fmla="val 575583"/>
            <a:gd name="adj3" fmla="val 10174331"/>
            <a:gd name="adj4" fmla="val 7258118"/>
            <a:gd name="adj5" fmla="val 96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FFDF3-3822-4971-85A9-FC4991855D9A}">
      <dsp:nvSpPr>
        <dsp:cNvPr id="0" name=""/>
        <dsp:cNvSpPr/>
      </dsp:nvSpPr>
      <dsp:spPr>
        <a:xfrm>
          <a:off x="86877" y="64835"/>
          <a:ext cx="329694" cy="329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Metrics</a:t>
          </a:r>
        </a:p>
      </dsp:txBody>
      <dsp:txXfrm>
        <a:off x="86877" y="64835"/>
        <a:ext cx="329694" cy="329694"/>
      </dsp:txXfrm>
    </dsp:sp>
    <dsp:sp modelId="{5A78B35E-04F7-47E2-9777-7C22FEB1F321}">
      <dsp:nvSpPr>
        <dsp:cNvPr id="0" name=""/>
        <dsp:cNvSpPr/>
      </dsp:nvSpPr>
      <dsp:spPr>
        <a:xfrm>
          <a:off x="139156" y="-144"/>
          <a:ext cx="780015" cy="780015"/>
        </a:xfrm>
        <a:prstGeom prst="circularArrow">
          <a:avLst>
            <a:gd name="adj1" fmla="val 8242"/>
            <a:gd name="adj2" fmla="val 575583"/>
            <a:gd name="adj3" fmla="val 16859003"/>
            <a:gd name="adj4" fmla="val 14965414"/>
            <a:gd name="adj5" fmla="val 96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2" y="1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3A0562E9-3EB2-471F-B477-3AA1FF234D7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8"/>
            <a:ext cx="5617208" cy="3665776"/>
          </a:xfrm>
          <a:prstGeom prst="rect">
            <a:avLst/>
          </a:prstGeom>
        </p:spPr>
        <p:txBody>
          <a:bodyPr vert="horz" lIns="91567" tIns="45785" rIns="91567" bIns="4578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39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2" y="8841739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EF54D498-608A-4DF0-A567-B780752A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D498-608A-4DF0-A567-B780752A42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7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D498-608A-4DF0-A567-B780752A42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6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D498-608A-4DF0-A567-B780752A42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D498-608A-4DF0-A567-B780752A42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D498-608A-4DF0-A567-B780752A42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4D498-608A-4DF0-A567-B780752A4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5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Ref:</a:t>
            </a:r>
          </a:p>
          <a:p>
            <a:r>
              <a:rPr lang="en-US" dirty="0"/>
              <a:t>https://en.wikipedia.org/wiki/Deterministic_global_optimization</a:t>
            </a:r>
          </a:p>
          <a:p>
            <a:r>
              <a:rPr lang="en-US" dirty="0"/>
              <a:t>https://en.wikipedia.org/wiki/Stochastic_optimization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D498-608A-4DF0-A567-B780752A42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D498-608A-4DF0-A567-B780752A4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5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D498-608A-4DF0-A567-B780752A42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5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D498-608A-4DF0-A567-B780752A42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09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D498-608A-4DF0-A567-B780752A42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4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NAV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5586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8600" y="6625718"/>
            <a:ext cx="86868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rgbClr val="000066"/>
                </a:gs>
                <a:gs pos="50000">
                  <a:srgbClr val="0017D0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1567293"/>
            <a:ext cx="2359152" cy="2359152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28600" y="1173163"/>
              <a:ext cx="8686800" cy="0"/>
            </a:xfrm>
            <a:prstGeom prst="line">
              <a:avLst/>
            </a:prstGeom>
            <a:noFill/>
            <a:ln w="57150">
              <a:gradFill flip="none" rotWithShape="1">
                <a:gsLst>
                  <a:gs pos="0">
                    <a:srgbClr val="000066"/>
                  </a:gs>
                  <a:gs pos="50000">
                    <a:srgbClr val="0017D0"/>
                  </a:gs>
                </a:gsLst>
                <a:lin ang="16200000" scaled="1"/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28600" y="1249363"/>
              <a:ext cx="8686800" cy="0"/>
            </a:xfrm>
            <a:prstGeom prst="line">
              <a:avLst/>
            </a:prstGeom>
            <a:noFill/>
            <a:ln w="34925">
              <a:solidFill>
                <a:srgbClr val="B982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12" y="5675161"/>
            <a:ext cx="909588" cy="9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P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351"/>
            <a:ext cx="9144000" cy="838200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5586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8600" y="6625718"/>
            <a:ext cx="86868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rgbClr val="000066"/>
                </a:gs>
                <a:gs pos="50000">
                  <a:srgbClr val="0017D0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28600" y="1173163"/>
              <a:ext cx="8686800" cy="0"/>
            </a:xfrm>
            <a:prstGeom prst="line">
              <a:avLst/>
            </a:prstGeom>
            <a:noFill/>
            <a:ln w="57150">
              <a:gradFill flip="none" rotWithShape="1">
                <a:gsLst>
                  <a:gs pos="0">
                    <a:srgbClr val="000066"/>
                  </a:gs>
                  <a:gs pos="50000">
                    <a:srgbClr val="0017D0"/>
                  </a:gs>
                </a:gsLst>
                <a:lin ang="16200000" scaled="1"/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28600" y="1249363"/>
              <a:ext cx="8686800" cy="0"/>
            </a:xfrm>
            <a:prstGeom prst="line">
              <a:avLst/>
            </a:prstGeom>
            <a:noFill/>
            <a:ln w="34925">
              <a:solidFill>
                <a:srgbClr val="B982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1567293"/>
            <a:ext cx="2359152" cy="2359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12" y="5675161"/>
            <a:ext cx="909588" cy="9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TC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5586"/>
            <a:ext cx="6400800" cy="15645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8600" y="6625718"/>
            <a:ext cx="86868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rgbClr val="000066"/>
                </a:gs>
                <a:gs pos="50000">
                  <a:srgbClr val="0017D0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28600" y="1173163"/>
              <a:ext cx="8686800" cy="0"/>
            </a:xfrm>
            <a:prstGeom prst="line">
              <a:avLst/>
            </a:prstGeom>
            <a:noFill/>
            <a:ln w="57150">
              <a:gradFill flip="none" rotWithShape="1">
                <a:gsLst>
                  <a:gs pos="0">
                    <a:srgbClr val="000066"/>
                  </a:gs>
                  <a:gs pos="50000">
                    <a:srgbClr val="0017D0"/>
                  </a:gs>
                </a:gsLst>
                <a:lin ang="16200000" scaled="1"/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28600" y="1249363"/>
              <a:ext cx="8686800" cy="0"/>
            </a:xfrm>
            <a:prstGeom prst="line">
              <a:avLst/>
            </a:prstGeom>
            <a:noFill/>
            <a:ln w="34925">
              <a:solidFill>
                <a:srgbClr val="B982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12" y="5675161"/>
            <a:ext cx="909588" cy="90958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573" y="1553325"/>
            <a:ext cx="2492663" cy="247734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604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PC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NPC_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424" y="1552593"/>
            <a:ext cx="2359152" cy="23591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5586"/>
            <a:ext cx="6400800" cy="15645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8600" y="6625718"/>
            <a:ext cx="86868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rgbClr val="000066"/>
                </a:gs>
                <a:gs pos="50000">
                  <a:srgbClr val="0017D0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28600" y="1173163"/>
              <a:ext cx="8686800" cy="0"/>
            </a:xfrm>
            <a:prstGeom prst="line">
              <a:avLst/>
            </a:prstGeom>
            <a:noFill/>
            <a:ln w="57150">
              <a:gradFill flip="none" rotWithShape="1">
                <a:gsLst>
                  <a:gs pos="0">
                    <a:srgbClr val="000066"/>
                  </a:gs>
                  <a:gs pos="50000">
                    <a:srgbClr val="0017D0"/>
                  </a:gs>
                </a:gsLst>
                <a:lin ang="16200000" scaled="1"/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28600" y="1249363"/>
              <a:ext cx="8686800" cy="0"/>
            </a:xfrm>
            <a:prstGeom prst="line">
              <a:avLst/>
            </a:prstGeom>
            <a:noFill/>
            <a:ln w="34925">
              <a:solidFill>
                <a:srgbClr val="B982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12" y="5675161"/>
            <a:ext cx="909588" cy="9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2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RC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nrc-emblem-2-inch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809" y="1468978"/>
            <a:ext cx="2526382" cy="252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5586"/>
            <a:ext cx="6400800" cy="15645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8600" y="6625718"/>
            <a:ext cx="86868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rgbClr val="000066"/>
                </a:gs>
                <a:gs pos="50000">
                  <a:srgbClr val="0017D0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28600" y="1173163"/>
              <a:ext cx="8686800" cy="0"/>
            </a:xfrm>
            <a:prstGeom prst="line">
              <a:avLst/>
            </a:prstGeom>
            <a:noFill/>
            <a:ln w="57150">
              <a:gradFill flip="none" rotWithShape="1">
                <a:gsLst>
                  <a:gs pos="0">
                    <a:srgbClr val="000066"/>
                  </a:gs>
                  <a:gs pos="50000">
                    <a:srgbClr val="0017D0"/>
                  </a:gs>
                </a:gsLst>
                <a:lin ang="16200000" scaled="1"/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28600" y="1249363"/>
              <a:ext cx="8686800" cy="0"/>
            </a:xfrm>
            <a:prstGeom prst="line">
              <a:avLst/>
            </a:prstGeom>
            <a:noFill/>
            <a:ln w="34925">
              <a:solidFill>
                <a:srgbClr val="B982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12" y="5675161"/>
            <a:ext cx="909588" cy="9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38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STC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5586"/>
            <a:ext cx="6400800" cy="15645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8600" y="6625718"/>
            <a:ext cx="86868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rgbClr val="000066"/>
                </a:gs>
                <a:gs pos="50000">
                  <a:srgbClr val="0017D0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28600" y="1173163"/>
              <a:ext cx="8686800" cy="0"/>
            </a:xfrm>
            <a:prstGeom prst="line">
              <a:avLst/>
            </a:prstGeom>
            <a:noFill/>
            <a:ln w="57150">
              <a:gradFill flip="none" rotWithShape="1">
                <a:gsLst>
                  <a:gs pos="0">
                    <a:srgbClr val="000066"/>
                  </a:gs>
                  <a:gs pos="50000">
                    <a:srgbClr val="0017D0"/>
                  </a:gs>
                </a:gsLst>
                <a:lin ang="16200000" scaled="1"/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28600" y="1249363"/>
              <a:ext cx="8686800" cy="0"/>
            </a:xfrm>
            <a:prstGeom prst="line">
              <a:avLst/>
            </a:prstGeom>
            <a:noFill/>
            <a:ln w="34925">
              <a:solidFill>
                <a:srgbClr val="B982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12" y="5675161"/>
            <a:ext cx="909588" cy="909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33" y="1307027"/>
            <a:ext cx="2178792" cy="28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4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77240"/>
          </a:xfrm>
          <a:prstGeom prst="rect">
            <a:avLst/>
          </a:prstGeom>
        </p:spPr>
        <p:txBody>
          <a:bodyPr rIns="0" anchor="ctr"/>
          <a:lstStyle>
            <a:lvl1pPr algn="r">
              <a:defRPr sz="3200"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7996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28600"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33463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2063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28600" y="1173163"/>
              <a:ext cx="8686800" cy="0"/>
            </a:xfrm>
            <a:prstGeom prst="line">
              <a:avLst/>
            </a:prstGeom>
            <a:noFill/>
            <a:ln w="57150">
              <a:gradFill flip="none" rotWithShape="1">
                <a:gsLst>
                  <a:gs pos="0">
                    <a:srgbClr val="000066"/>
                  </a:gs>
                  <a:gs pos="50000">
                    <a:srgbClr val="0017D0"/>
                  </a:gs>
                </a:gsLst>
                <a:lin ang="16200000" scaled="1"/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8600" y="1249363"/>
              <a:ext cx="8686800" cy="0"/>
            </a:xfrm>
            <a:prstGeom prst="line">
              <a:avLst/>
            </a:prstGeom>
            <a:noFill/>
            <a:ln w="34925">
              <a:solidFill>
                <a:srgbClr val="B982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8600" y="6625718"/>
            <a:ext cx="86868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rgbClr val="000066"/>
                </a:gs>
                <a:gs pos="50000">
                  <a:srgbClr val="0017D0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</p:spPr>
        <p:txBody>
          <a:bodyPr rIns="0"/>
          <a:lstStyle>
            <a:lvl1pPr algn="r">
              <a:defRPr sz="1000"/>
            </a:lvl1pPr>
          </a:lstStyle>
          <a:p>
            <a:fld id="{404AB8AB-3EBC-43BA-8934-64629AF2189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4" y="23252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04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bper St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77240"/>
          </a:xfrm>
          <a:prstGeom prst="rect">
            <a:avLst/>
          </a:prstGeom>
        </p:spPr>
        <p:txBody>
          <a:bodyPr rIns="0" anchor="ctr"/>
          <a:lstStyle>
            <a:lvl1pPr algn="r">
              <a:defRPr sz="3200"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7996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Font typeface="Wingdings" panose="05000000000000000000" pitchFamily="2" charset="2"/>
              <a:buChar char="§"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34950"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33463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2063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28600" y="1173163"/>
              <a:ext cx="8686800" cy="0"/>
            </a:xfrm>
            <a:prstGeom prst="line">
              <a:avLst/>
            </a:prstGeom>
            <a:noFill/>
            <a:ln w="57150">
              <a:gradFill flip="none" rotWithShape="1">
                <a:gsLst>
                  <a:gs pos="0">
                    <a:srgbClr val="000066"/>
                  </a:gs>
                  <a:gs pos="50000">
                    <a:srgbClr val="0017D0"/>
                  </a:gs>
                </a:gsLst>
                <a:lin ang="16200000" scaled="1"/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8600" y="1249363"/>
              <a:ext cx="8686800" cy="0"/>
            </a:xfrm>
            <a:prstGeom prst="line">
              <a:avLst/>
            </a:prstGeom>
            <a:noFill/>
            <a:ln w="34925">
              <a:solidFill>
                <a:srgbClr val="B982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8600" y="6625718"/>
            <a:ext cx="86868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rgbClr val="000066"/>
                </a:gs>
                <a:gs pos="50000">
                  <a:srgbClr val="0017D0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</p:spPr>
        <p:txBody>
          <a:bodyPr rIns="0"/>
          <a:lstStyle>
            <a:lvl1pPr algn="r">
              <a:defRPr sz="1000"/>
            </a:lvl1pPr>
          </a:lstStyle>
          <a:p>
            <a:fld id="{404AB8AB-3EBC-43BA-8934-64629AF2189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233363" y="6106188"/>
            <a:ext cx="8682034" cy="45883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00FF"/>
              </a:gs>
            </a:gsLst>
            <a:lin ang="16200000" scaled="1"/>
            <a:tileRect/>
          </a:gra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None/>
              <a:defRPr sz="18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800" b="1"/>
            </a:lvl4pPr>
            <a:lvl5pPr marL="1828800" indent="0" algn="ctr">
              <a:buNone/>
              <a:defRPr sz="1800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4" y="23252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26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28600" y="1173163"/>
              <a:ext cx="8686800" cy="0"/>
            </a:xfrm>
            <a:prstGeom prst="line">
              <a:avLst/>
            </a:prstGeom>
            <a:noFill/>
            <a:ln w="57150">
              <a:gradFill flip="none" rotWithShape="1">
                <a:gsLst>
                  <a:gs pos="0">
                    <a:srgbClr val="000066"/>
                  </a:gs>
                  <a:gs pos="50000">
                    <a:srgbClr val="0017D0"/>
                  </a:gs>
                </a:gsLst>
                <a:lin ang="16200000" scaled="1"/>
                <a:tileRect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8600" y="1249363"/>
              <a:ext cx="8686800" cy="0"/>
            </a:xfrm>
            <a:prstGeom prst="line">
              <a:avLst/>
            </a:prstGeom>
            <a:noFill/>
            <a:ln w="34925">
              <a:solidFill>
                <a:srgbClr val="B982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8600" y="6625718"/>
            <a:ext cx="86868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rgbClr val="000066"/>
                </a:gs>
                <a:gs pos="50000">
                  <a:srgbClr val="0017D0"/>
                </a:gs>
              </a:gsLst>
              <a:lin ang="16200000" scaled="1"/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</p:spPr>
        <p:txBody>
          <a:bodyPr rIns="0"/>
          <a:lstStyle>
            <a:lvl1pPr algn="r">
              <a:defRPr sz="1000"/>
            </a:lvl1pPr>
          </a:lstStyle>
          <a:p>
            <a:fld id="{404AB8AB-3EBC-43BA-8934-64629AF2189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4" y="232520"/>
            <a:ext cx="777240" cy="7772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2900" y="3040380"/>
            <a:ext cx="8458200" cy="777240"/>
          </a:xfrm>
          <a:prstGeom prst="rect">
            <a:avLst/>
          </a:prstGeom>
        </p:spPr>
        <p:txBody>
          <a:bodyPr rIns="0" anchor="ctr"/>
          <a:lstStyle>
            <a:lvl1pPr algn="ctr">
              <a:defRPr sz="4000"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49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7972" y="6620214"/>
            <a:ext cx="11801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050" b="1" dirty="0">
                <a:solidFill>
                  <a:srgbClr val="00CC00"/>
                </a:solidFill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5429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2" r:id="rId3"/>
    <p:sldLayoutId id="2147483693" r:id="rId4"/>
    <p:sldLayoutId id="2147483694" r:id="rId5"/>
    <p:sldLayoutId id="2147483695" r:id="rId6"/>
    <p:sldLayoutId id="2147483690" r:id="rId7"/>
    <p:sldLayoutId id="2147483689" r:id="rId8"/>
    <p:sldLayoutId id="2147483696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Code 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7215" y="4611354"/>
            <a:ext cx="194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 Apr 2024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320" y="1456693"/>
            <a:ext cx="4101274" cy="1217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021" y="1582480"/>
            <a:ext cx="1785750" cy="965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12" y="1456693"/>
            <a:ext cx="2307728" cy="2021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4493" y="2467297"/>
            <a:ext cx="2339981" cy="1885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131" y="2669724"/>
            <a:ext cx="2050744" cy="1785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794" y="2492411"/>
            <a:ext cx="868925" cy="13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TFMRD Production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1438183"/>
            <a:ext cx="8458200" cy="603251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US" b="1" dirty="0"/>
              <a:t>Codes 30/40/70 provide inputs based on BSO/TYCOM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B8AB-3EBC-43BA-8934-64629AF2189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111" y="6201794"/>
            <a:ext cx="8666822" cy="376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Code 50 works with codes to adjust goals continuously (not just annually)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5733" y="1831760"/>
            <a:ext cx="8458200" cy="54924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3463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20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US" b="1" dirty="0"/>
              <a:t>Code 50 reconciles these inputs during P2P and Shore SPR data calls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5733" y="2231320"/>
            <a:ext cx="8458200" cy="57628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3463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20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US" b="1" dirty="0"/>
              <a:t>P2P is the authoritative source (P2P) to ensure accuracy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0630" y="2610607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InstaPlan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7" y="3763536"/>
            <a:ext cx="8458200" cy="82712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3463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20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Shore InstaPlan tool was delivered Aug 2023</a:t>
            </a:r>
          </a:p>
          <a:p>
            <a:pPr lvl="2"/>
            <a:r>
              <a:rPr lang="en-US" dirty="0"/>
              <a:t>Fleet InstaPlan was delivered Sep 2023</a:t>
            </a:r>
          </a:p>
          <a:p>
            <a:pPr lvl="2"/>
            <a:r>
              <a:rPr lang="en-US" dirty="0"/>
              <a:t>Enables distribution to stakeholders at any desired periodicity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7" y="40340"/>
            <a:ext cx="8265460" cy="1143000"/>
          </a:xfrm>
        </p:spPr>
        <p:txBody>
          <a:bodyPr/>
          <a:lstStyle/>
          <a:p>
            <a:r>
              <a:rPr lang="en-US" dirty="0"/>
              <a:t>Risk Assessment for NAVMAC Products</a:t>
            </a:r>
            <a:endParaRPr lang="en-US" sz="2000" i="1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1997" y="6617253"/>
            <a:ext cx="533400" cy="2407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AB8AB-3EBC-43BA-8934-64629AF218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302" b="5354"/>
          <a:stretch/>
        </p:blipFill>
        <p:spPr>
          <a:xfrm>
            <a:off x="638840" y="1371600"/>
            <a:ext cx="4043227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" t="3864" r="-1758" b="5804"/>
          <a:stretch/>
        </p:blipFill>
        <p:spPr>
          <a:xfrm>
            <a:off x="4390360" y="1807294"/>
            <a:ext cx="41148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111" y="6201794"/>
            <a:ext cx="8666822" cy="376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Help identify barriers and best mitigate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10367" b="4918"/>
          <a:stretch/>
        </p:blipFill>
        <p:spPr>
          <a:xfrm>
            <a:off x="2483796" y="4480560"/>
            <a:ext cx="1714286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10368" b="-3513"/>
          <a:stretch/>
        </p:blipFill>
        <p:spPr>
          <a:xfrm>
            <a:off x="4499143" y="4937760"/>
            <a:ext cx="1714286" cy="1188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8215" b="6442"/>
          <a:stretch/>
        </p:blipFill>
        <p:spPr>
          <a:xfrm>
            <a:off x="6559657" y="4981305"/>
            <a:ext cx="171428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6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29" y="6617252"/>
            <a:ext cx="533400" cy="2407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AB8AB-3EBC-43BA-8934-64629AF218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Brown Bag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819" y="6245635"/>
            <a:ext cx="8684578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Passionate about building synergy and analytic capabilities across the command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1248228"/>
            <a:ext cx="8029575" cy="3590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940922"/>
            <a:ext cx="826540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Contact Code 50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Join the NAVMAC Data Science Brown Bag MS Teams channel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Get access to the materials used by the presenters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Receive a calendar invite for the monthly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065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1997" y="6617253"/>
            <a:ext cx="533400" cy="2407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AB8AB-3EBC-43BA-8934-64629AF218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50 Establishment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300001"/>
            <a:ext cx="8198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analytics, modeling, and process improvement support for command production metrics, decision support, manpower requirements determination, occupational classification, automation, and special manpower studies.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multiple data sources, data structures, algorithms, and models and provide visualization for decision makers to evaluate effectiveness &amp; efficiency of Navy Manpower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efficient data handling and computational procedures across the various stages of manpower requirement document production.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819" y="6245635"/>
            <a:ext cx="8684578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Established in FY20 to harness skill sets of GS-13/14 civilians and NPS-trained officers</a:t>
            </a:r>
          </a:p>
        </p:txBody>
      </p:sp>
    </p:spTree>
    <p:extLst>
      <p:ext uri="{BB962C8B-B14F-4D97-AF65-F5344CB8AC3E}">
        <p14:creationId xmlns:p14="http://schemas.microsoft.com/office/powerpoint/2010/main" val="21386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523325" y="2743201"/>
            <a:ext cx="2529858" cy="3276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308801" y="2743201"/>
            <a:ext cx="2529858" cy="3276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531727" y="3564201"/>
            <a:ext cx="2021861" cy="90945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065790" y="2743201"/>
            <a:ext cx="2529858" cy="3276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Elbow Connector 44"/>
          <p:cNvCxnSpPr>
            <a:stCxn id="7" idx="2"/>
            <a:endCxn id="73" idx="0"/>
          </p:cNvCxnSpPr>
          <p:nvPr/>
        </p:nvCxnSpPr>
        <p:spPr>
          <a:xfrm rot="16200000" flipH="1">
            <a:off x="5199063" y="727001"/>
            <a:ext cx="374494" cy="3897069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8478" y="6617252"/>
            <a:ext cx="533400" cy="2407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AB8AB-3EBC-43BA-8934-64629AF218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 Chart &amp; Mission Areas</a:t>
            </a:r>
          </a:p>
        </p:txBody>
      </p:sp>
      <p:cxnSp>
        <p:nvCxnSpPr>
          <p:cNvPr id="6" name="Google Shape;546;p23"/>
          <p:cNvCxnSpPr/>
          <p:nvPr/>
        </p:nvCxnSpPr>
        <p:spPr>
          <a:xfrm>
            <a:off x="3108850" y="4867889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547;p23"/>
          <p:cNvSpPr/>
          <p:nvPr/>
        </p:nvSpPr>
        <p:spPr>
          <a:xfrm>
            <a:off x="2523376" y="1939649"/>
            <a:ext cx="1828800" cy="54864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0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DEPUTY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b="1" kern="0" dirty="0">
                <a:latin typeface="Times New Roman"/>
                <a:ea typeface="Times New Roman"/>
                <a:cs typeface="Times New Roman"/>
                <a:sym typeface="Times New Roman"/>
              </a:rPr>
              <a:t>HR O-5 Milestone</a:t>
            </a:r>
            <a:endParaRPr lang="en-US" sz="1000" b="1" kern="0" dirty="0">
              <a:latin typeface="Times New Roman"/>
              <a:ea typeface="Times New Roman"/>
              <a:cs typeface="Times New Roman"/>
              <a:sym typeface="Arial"/>
            </a:endParaRPr>
          </a:p>
        </p:txBody>
      </p:sp>
      <p:sp>
        <p:nvSpPr>
          <p:cNvPr id="8" name="Google Shape;548;p23"/>
          <p:cNvSpPr/>
          <p:nvPr/>
        </p:nvSpPr>
        <p:spPr>
          <a:xfrm>
            <a:off x="4549972" y="1939649"/>
            <a:ext cx="182880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0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 LEAD 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Senior OR Analyst</a:t>
            </a:r>
            <a:endParaRPr sz="10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Arial"/>
            </a:endParaRPr>
          </a:p>
        </p:txBody>
      </p:sp>
      <p:sp>
        <p:nvSpPr>
          <p:cNvPr id="12" name="Google Shape;557;p23"/>
          <p:cNvSpPr/>
          <p:nvPr/>
        </p:nvSpPr>
        <p:spPr>
          <a:xfrm>
            <a:off x="2523376" y="1243039"/>
            <a:ext cx="1828800" cy="5486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0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</a:t>
            </a:r>
          </a:p>
          <a:p>
            <a:pPr algn="ctr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GS-14 Sup. OR Analyst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550;p23"/>
          <p:cNvSpPr/>
          <p:nvPr/>
        </p:nvSpPr>
        <p:spPr>
          <a:xfrm>
            <a:off x="878564" y="2862783"/>
            <a:ext cx="182880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0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LEAD</a:t>
            </a:r>
          </a:p>
          <a:p>
            <a:pPr algn="ctr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O-3 Ops Research Analyst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548;p23"/>
          <p:cNvSpPr/>
          <p:nvPr/>
        </p:nvSpPr>
        <p:spPr>
          <a:xfrm>
            <a:off x="641924" y="4726885"/>
            <a:ext cx="2286000" cy="54864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SCIENCE</a:t>
            </a:r>
            <a:endParaRPr sz="1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548;p23"/>
          <p:cNvSpPr/>
          <p:nvPr/>
        </p:nvSpPr>
        <p:spPr>
          <a:xfrm>
            <a:off x="6198542" y="4726885"/>
            <a:ext cx="2286000" cy="54864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METRICS</a:t>
            </a:r>
          </a:p>
        </p:txBody>
      </p:sp>
      <p:sp>
        <p:nvSpPr>
          <p:cNvPr id="36" name="Google Shape;548;p23"/>
          <p:cNvSpPr/>
          <p:nvPr/>
        </p:nvSpPr>
        <p:spPr>
          <a:xfrm>
            <a:off x="3450038" y="4726885"/>
            <a:ext cx="2286000" cy="54864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&amp; ANALYSIS</a:t>
            </a:r>
          </a:p>
        </p:txBody>
      </p:sp>
      <p:sp>
        <p:nvSpPr>
          <p:cNvPr id="37" name="Google Shape;548;p23"/>
          <p:cNvSpPr/>
          <p:nvPr/>
        </p:nvSpPr>
        <p:spPr>
          <a:xfrm>
            <a:off x="761096" y="5102599"/>
            <a:ext cx="2103120" cy="82296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Engineering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Modeling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Optimization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Automation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“Big Data”</a:t>
            </a:r>
            <a:endParaRPr sz="10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548;p23"/>
          <p:cNvSpPr/>
          <p:nvPr/>
        </p:nvSpPr>
        <p:spPr>
          <a:xfrm>
            <a:off x="6286412" y="5102599"/>
            <a:ext cx="2103120" cy="82296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Productivity/KPI Tracking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Automated Data Collection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Dashboards/Visualization Tools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Predictive Analytics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Assessment</a:t>
            </a:r>
          </a:p>
        </p:txBody>
      </p:sp>
      <p:sp>
        <p:nvSpPr>
          <p:cNvPr id="44" name="Google Shape;548;p23"/>
          <p:cNvSpPr/>
          <p:nvPr/>
        </p:nvSpPr>
        <p:spPr>
          <a:xfrm>
            <a:off x="3531727" y="5102599"/>
            <a:ext cx="2103120" cy="82296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Standardization/Integration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 Process Improvement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Design/Analysis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Consulting/Training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Management</a:t>
            </a:r>
          </a:p>
        </p:txBody>
      </p:sp>
      <p:cxnSp>
        <p:nvCxnSpPr>
          <p:cNvPr id="22" name="Elbow Connector 21"/>
          <p:cNvCxnSpPr>
            <a:stCxn id="7" idx="2"/>
            <a:endCxn id="14" idx="0"/>
          </p:cNvCxnSpPr>
          <p:nvPr/>
        </p:nvCxnSpPr>
        <p:spPr>
          <a:xfrm rot="5400000">
            <a:off x="2428123" y="1853130"/>
            <a:ext cx="374494" cy="1644812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2"/>
            <a:endCxn id="71" idx="0"/>
          </p:cNvCxnSpPr>
          <p:nvPr/>
        </p:nvCxnSpPr>
        <p:spPr>
          <a:xfrm rot="16200000" flipH="1">
            <a:off x="3806627" y="2119438"/>
            <a:ext cx="374492" cy="111219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" idx="3"/>
            <a:endCxn id="8" idx="1"/>
          </p:cNvCxnSpPr>
          <p:nvPr/>
        </p:nvCxnSpPr>
        <p:spPr>
          <a:xfrm>
            <a:off x="4352176" y="2213969"/>
            <a:ext cx="197796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" idx="2"/>
            <a:endCxn id="7" idx="0"/>
          </p:cNvCxnSpPr>
          <p:nvPr/>
        </p:nvCxnSpPr>
        <p:spPr>
          <a:xfrm>
            <a:off x="3437776" y="1791679"/>
            <a:ext cx="0" cy="14797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Google Shape;551;p23"/>
          <p:cNvSpPr/>
          <p:nvPr/>
        </p:nvSpPr>
        <p:spPr>
          <a:xfrm>
            <a:off x="3626334" y="4000665"/>
            <a:ext cx="182880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000" kern="0" dirty="0">
                <a:latin typeface="Times New Roman"/>
                <a:ea typeface="Times New Roman"/>
                <a:cs typeface="Times New Roman"/>
                <a:sym typeface="Times New Roman"/>
              </a:rPr>
              <a:t>GS-13 Industrial Engineer</a:t>
            </a:r>
            <a:endParaRPr lang="en-US" sz="1000" kern="0" dirty="0">
              <a:latin typeface="Times New Roman"/>
              <a:ea typeface="Times New Roman"/>
              <a:cs typeface="Times New Roman"/>
              <a:sym typeface="Arial"/>
            </a:endParaRPr>
          </a:p>
        </p:txBody>
      </p:sp>
      <p:sp>
        <p:nvSpPr>
          <p:cNvPr id="70" name="Google Shape;555;p23"/>
          <p:cNvSpPr/>
          <p:nvPr/>
        </p:nvSpPr>
        <p:spPr>
          <a:xfrm>
            <a:off x="3628257" y="3639189"/>
            <a:ext cx="182880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GS-13 Industrial Engineer</a:t>
            </a:r>
            <a:endParaRPr lang="en-US" sz="10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Arial"/>
            </a:endParaRPr>
          </a:p>
        </p:txBody>
      </p:sp>
      <p:sp>
        <p:nvSpPr>
          <p:cNvPr id="71" name="Google Shape;558;p23"/>
          <p:cNvSpPr/>
          <p:nvPr/>
        </p:nvSpPr>
        <p:spPr>
          <a:xfrm>
            <a:off x="3635570" y="2862781"/>
            <a:ext cx="182880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0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LEAD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GS-13 Industrial Engineer</a:t>
            </a:r>
          </a:p>
        </p:txBody>
      </p:sp>
      <p:sp>
        <p:nvSpPr>
          <p:cNvPr id="73" name="Google Shape;775;p34"/>
          <p:cNvSpPr/>
          <p:nvPr/>
        </p:nvSpPr>
        <p:spPr>
          <a:xfrm>
            <a:off x="6420445" y="2862783"/>
            <a:ext cx="182880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0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LEAD</a:t>
            </a:r>
          </a:p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latin typeface="Times New Roman"/>
                <a:ea typeface="Times New Roman"/>
                <a:cs typeface="Times New Roman"/>
                <a:sym typeface="Times New Roman"/>
              </a:rPr>
              <a:t>O-3 Ops Research Analyst</a:t>
            </a:r>
            <a:endParaRPr lang="en-US" sz="1000" kern="0" dirty="0">
              <a:cs typeface="Arial"/>
              <a:sym typeface="Arial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327041" y="3572666"/>
            <a:ext cx="2021861" cy="123212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Google Shape;272;p10"/>
          <p:cNvSpPr/>
          <p:nvPr/>
        </p:nvSpPr>
        <p:spPr>
          <a:xfrm>
            <a:off x="6420444" y="3637615"/>
            <a:ext cx="1847088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GS-13 Ops Research Analyst</a:t>
            </a:r>
            <a:endParaRPr lang="en-US" sz="10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Arial"/>
            </a:endParaRPr>
          </a:p>
        </p:txBody>
      </p:sp>
      <p:sp>
        <p:nvSpPr>
          <p:cNvPr id="75" name="Google Shape;554;p23"/>
          <p:cNvSpPr/>
          <p:nvPr/>
        </p:nvSpPr>
        <p:spPr>
          <a:xfrm>
            <a:off x="6420445" y="4004506"/>
            <a:ext cx="1846801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GS-13 Ops Research Analyst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780974" y="3572666"/>
            <a:ext cx="2021861" cy="90099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770;p34"/>
          <p:cNvSpPr/>
          <p:nvPr/>
        </p:nvSpPr>
        <p:spPr>
          <a:xfrm>
            <a:off x="888503" y="4000665"/>
            <a:ext cx="1828800" cy="36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GS-13 Ops Research Analyst</a:t>
            </a:r>
            <a:endParaRPr lang="en-US" sz="10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Arial"/>
            </a:endParaRPr>
          </a:p>
        </p:txBody>
      </p:sp>
      <p:sp>
        <p:nvSpPr>
          <p:cNvPr id="17" name="Google Shape;774;p34"/>
          <p:cNvSpPr/>
          <p:nvPr/>
        </p:nvSpPr>
        <p:spPr>
          <a:xfrm>
            <a:off x="888503" y="3639531"/>
            <a:ext cx="1828800" cy="3611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0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GS-13 Ops Research Analyst</a:t>
            </a:r>
            <a:endParaRPr lang="en-US" sz="10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Arial"/>
            </a:endParaRPr>
          </a:p>
        </p:txBody>
      </p:sp>
      <p:sp>
        <p:nvSpPr>
          <p:cNvPr id="48" name="Google Shape;551;p23"/>
          <p:cNvSpPr/>
          <p:nvPr/>
        </p:nvSpPr>
        <p:spPr>
          <a:xfrm>
            <a:off x="6420445" y="4356968"/>
            <a:ext cx="1843022" cy="3674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000" kern="0" dirty="0">
                <a:latin typeface="Times New Roman"/>
                <a:ea typeface="Times New Roman"/>
                <a:cs typeface="Times New Roman"/>
                <a:sym typeface="Times New Roman"/>
              </a:rPr>
              <a:t>GS-13 Ops Research Analyst</a:t>
            </a:r>
            <a:endParaRPr lang="en-US" sz="1000" kern="0" dirty="0">
              <a:latin typeface="Times New Roman"/>
              <a:ea typeface="Times New Roman"/>
              <a:cs typeface="Times New Roman"/>
              <a:sym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4733" y="6142936"/>
            <a:ext cx="8779934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Code 50 mission is to provide tools and strategic insights needed for data-driven decisions about limited resources &amp; priorities to achieve mission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9098131"/>
              </p:ext>
            </p:extLst>
          </p:nvPr>
        </p:nvGraphicFramePr>
        <p:xfrm>
          <a:off x="2523376" y="171825"/>
          <a:ext cx="1058329" cy="87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910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3" grpId="0"/>
      <p:bldP spid="44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Initiatives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1997" y="6617253"/>
            <a:ext cx="533400" cy="240748"/>
          </a:xfrm>
        </p:spPr>
        <p:txBody>
          <a:bodyPr/>
          <a:lstStyle/>
          <a:p>
            <a:fld id="{404AB8AB-3EBC-43BA-8934-64629AF21890}" type="slidenum">
              <a:rPr lang="en-US">
                <a:solidFill>
                  <a:prstClr val="black"/>
                </a:solidFill>
                <a:latin typeface="Arial"/>
              </a:rPr>
              <a:pPr/>
              <a:t>4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37111" y="1342666"/>
            <a:ext cx="8678286" cy="501195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3647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̶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5097" indent="-171450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46547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u="sng" dirty="0"/>
              <a:t>Fleet Manpower Requirements Determination (FMRD) Model</a:t>
            </a:r>
          </a:p>
          <a:p>
            <a:pPr lvl="1">
              <a:defRPr/>
            </a:pPr>
            <a:r>
              <a:rPr lang="en-US" sz="1400" b="0" dirty="0"/>
              <a:t>Facilitates bi-weekly drumbeat with stakeholders for ongoing review of the optimization approach and mixed integer linear programming formulation</a:t>
            </a:r>
          </a:p>
          <a:p>
            <a:pPr lvl="1">
              <a:defRPr/>
            </a:pPr>
            <a:r>
              <a:rPr lang="en-US" sz="1400" b="0" dirty="0"/>
              <a:t>Bridges the gap with contracted IT support staff to explain why and how the model can be modified to better meet the need</a:t>
            </a:r>
          </a:p>
          <a:p>
            <a:pPr lvl="1">
              <a:defRPr/>
            </a:pPr>
            <a:r>
              <a:rPr lang="en-US" sz="1400" b="0" dirty="0"/>
              <a:t>Helps with change management and translates analytic methodologies/techniques and outcomes to manpower functional personnel performing the work</a:t>
            </a:r>
          </a:p>
          <a:p>
            <a:pPr marL="0" indent="0">
              <a:buNone/>
              <a:defRPr/>
            </a:pPr>
            <a:r>
              <a:rPr lang="en-US" sz="1600" u="sng" dirty="0"/>
              <a:t>Innovation</a:t>
            </a:r>
          </a:p>
          <a:p>
            <a:pPr lvl="1">
              <a:defRPr/>
            </a:pPr>
            <a:r>
              <a:rPr lang="en-US" sz="1400" dirty="0"/>
              <a:t>Using operations research techniques to modernize systems, create analytic tools, and automate processes to reduce manual work and save valuable time of manpower analysts</a:t>
            </a:r>
          </a:p>
          <a:p>
            <a:pPr marL="0" indent="0">
              <a:buNone/>
              <a:defRPr/>
            </a:pPr>
            <a:r>
              <a:rPr lang="en-US" sz="1600" u="sng" dirty="0"/>
              <a:t>Metrics Transformation/Performance to Plan (P2P)</a:t>
            </a:r>
          </a:p>
          <a:p>
            <a:pPr lvl="1">
              <a:defRPr/>
            </a:pPr>
            <a:r>
              <a:rPr lang="en-US" sz="1400" b="0" dirty="0"/>
              <a:t>Produces “metrics that matter” </a:t>
            </a:r>
            <a:r>
              <a:rPr lang="en-US" sz="1400" b="0" u="sng" dirty="0"/>
              <a:t>aligned to strategic objectives</a:t>
            </a:r>
            <a:r>
              <a:rPr lang="en-US" sz="1400" b="0" dirty="0"/>
              <a:t> to focus leaders on right challenges</a:t>
            </a:r>
          </a:p>
          <a:p>
            <a:pPr lvl="1">
              <a:defRPr/>
            </a:pPr>
            <a:r>
              <a:rPr lang="en-US" sz="1400" b="0" dirty="0"/>
              <a:t>Applies high level of discipline regarding how metrics are defined and reported with organization-wide clarity on actuals, plans, and goals</a:t>
            </a:r>
          </a:p>
          <a:p>
            <a:pPr lvl="1">
              <a:defRPr/>
            </a:pPr>
            <a:r>
              <a:rPr lang="en-US" sz="1400" b="0" dirty="0"/>
              <a:t>Utilizes </a:t>
            </a:r>
            <a:r>
              <a:rPr lang="en-US" sz="1400" b="0" u="sng" dirty="0"/>
              <a:t>predictive analytics</a:t>
            </a:r>
            <a:r>
              <a:rPr lang="en-US" sz="1400" b="0" dirty="0"/>
              <a:t> to understands cause-and-effect relationships</a:t>
            </a:r>
          </a:p>
          <a:p>
            <a:pPr lvl="1">
              <a:defRPr/>
            </a:pPr>
            <a:r>
              <a:rPr lang="en-US" sz="1400" b="0" dirty="0"/>
              <a:t>Champions a culture of transparency, commitment, learning, and accountability</a:t>
            </a:r>
          </a:p>
          <a:p>
            <a:pPr marL="0" indent="0">
              <a:buNone/>
              <a:defRPr/>
            </a:pPr>
            <a:r>
              <a:rPr lang="en-US" sz="1600" u="sng" dirty="0"/>
              <a:t>System Design and Process Improvement</a:t>
            </a:r>
          </a:p>
          <a:p>
            <a:pPr lvl="1">
              <a:defRPr/>
            </a:pPr>
            <a:r>
              <a:rPr lang="en-US" sz="1400" b="0" dirty="0"/>
              <a:t>Integrating tools and technology to improve efficiency with focus on standardization of processes</a:t>
            </a:r>
          </a:p>
          <a:p>
            <a:pPr lvl="1">
              <a:defRPr/>
            </a:pPr>
            <a:r>
              <a:rPr lang="en-US" sz="1400" b="0" dirty="0"/>
              <a:t>Championing a Continuous Process Improvement (CPI) culture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32051" y="133789"/>
            <a:ext cx="1796631" cy="9213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0" rIns="0" bIns="0"/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3463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20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" u="sng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800" u="sng" dirty="0">
                <a:solidFill>
                  <a:prstClr val="black"/>
                </a:solidFill>
              </a:rPr>
              <a:t>Code 50</a:t>
            </a:r>
          </a:p>
          <a:p>
            <a:pPr marL="0" indent="0" algn="ctr">
              <a:buNone/>
            </a:pPr>
            <a:r>
              <a:rPr lang="en-US" sz="800" b="0" i="1" dirty="0">
                <a:solidFill>
                  <a:prstClr val="black"/>
                </a:solidFill>
              </a:rPr>
              <a:t>Provides analytics for command production</a:t>
            </a:r>
          </a:p>
          <a:p>
            <a:pPr marL="91440">
              <a:lnSpc>
                <a:spcPct val="150000"/>
              </a:lnSpc>
              <a:spcBef>
                <a:spcPts val="0"/>
              </a:spcBef>
            </a:pPr>
            <a:r>
              <a:rPr lang="en-US" sz="600" b="0" dirty="0"/>
              <a:t>Analytics and modeling support</a:t>
            </a:r>
          </a:p>
          <a:p>
            <a:pPr marL="91440">
              <a:lnSpc>
                <a:spcPct val="150000"/>
              </a:lnSpc>
              <a:spcBef>
                <a:spcPts val="0"/>
              </a:spcBef>
            </a:pPr>
            <a:r>
              <a:rPr lang="en-US" sz="600" b="0" dirty="0"/>
              <a:t>Visualization for decision makers</a:t>
            </a:r>
          </a:p>
          <a:p>
            <a:pPr marL="91440">
              <a:lnSpc>
                <a:spcPct val="150000"/>
              </a:lnSpc>
              <a:spcBef>
                <a:spcPts val="0"/>
              </a:spcBef>
            </a:pPr>
            <a:r>
              <a:rPr lang="en-US" sz="600" b="0" dirty="0"/>
              <a:t>Implement efficient data handling</a:t>
            </a:r>
          </a:p>
          <a:p>
            <a:pPr>
              <a:lnSpc>
                <a:spcPts val="1300"/>
              </a:lnSpc>
              <a:spcBef>
                <a:spcPts val="0"/>
              </a:spcBef>
            </a:pPr>
            <a:endParaRPr lang="en-US" sz="600" b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11" y="6201794"/>
            <a:ext cx="866682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Code 50 Vision is to enable sustained high performance through initiatives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1320800"/>
            <a:ext cx="23368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Consulting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2999019"/>
            <a:ext cx="23368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Creating &amp; Automating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3780142"/>
            <a:ext cx="23368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Tracking &amp; Predicting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5309538"/>
            <a:ext cx="23368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Improving</a:t>
            </a:r>
          </a:p>
        </p:txBody>
      </p:sp>
    </p:spTree>
    <p:extLst>
      <p:ext uri="{BB962C8B-B14F-4D97-AF65-F5344CB8AC3E}">
        <p14:creationId xmlns:p14="http://schemas.microsoft.com/office/powerpoint/2010/main" val="332117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73996" y="228600"/>
            <a:ext cx="7641404" cy="777240"/>
          </a:xfrm>
        </p:spPr>
        <p:txBody>
          <a:bodyPr/>
          <a:lstStyle/>
          <a:p>
            <a:r>
              <a:rPr lang="en-US" sz="2800" dirty="0"/>
              <a:t>Fleet Manpower Requirements Determination (FMRD)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526945"/>
            <a:ext cx="8455022" cy="393439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Purpose of FMRD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Update and modernize legacy Navy Manpower Resource System (NMRS)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Apply linear optimization to manpower planning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Use as a potential paradigm for Shore Manpower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Code 50 Role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Facilitate meetings with BAH optimization team (every 2-3 weeks)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Advocate for Codes 30, Code 40, and Fleet (e.g., Fleet business rules, global metrics)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Provide project management consultation (e.g., backlog prioritization)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Identify issues in the “engine” before they happen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Advise modelers on model formulation and implementation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Act as the glue between business systems and model architecture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Remove barriers to full model implementation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Provide risk mitigation strategies for leadership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AB8AB-3EBC-43BA-8934-64629AF218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AutoShape 2" descr="BURST PIPES ARE A MENACE | Rowin Plumb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URST PIPES ARE A MENACE | Rowin Plumb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561" y="1359461"/>
            <a:ext cx="4518734" cy="9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7" y="40340"/>
            <a:ext cx="8265460" cy="1143000"/>
          </a:xfrm>
        </p:spPr>
        <p:txBody>
          <a:bodyPr/>
          <a:lstStyle/>
          <a:p>
            <a:r>
              <a:rPr lang="en-US" dirty="0"/>
              <a:t>NAVMAC P2P</a:t>
            </a:r>
            <a:br>
              <a:rPr lang="en-US" dirty="0"/>
            </a:br>
            <a:r>
              <a:rPr lang="en-US" sz="2000" dirty="0"/>
              <a:t>“Metrics Transformation” Approved by N12 on 18 Dec 2019</a:t>
            </a:r>
            <a:endParaRPr lang="en-US" i="1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1997" y="6617253"/>
            <a:ext cx="533400" cy="2407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AB8AB-3EBC-43BA-8934-64629AF218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351" y="1235702"/>
            <a:ext cx="85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Completed WG led by CDR Tim Shaffer in 2019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111" y="6201794"/>
            <a:ext cx="8666822" cy="376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Focused on standardizing metrics and measuring performance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0512" y="4233790"/>
            <a:ext cx="8578046" cy="1843558"/>
            <a:chOff x="340512" y="4233790"/>
            <a:chExt cx="8578046" cy="1843558"/>
          </a:xfrm>
        </p:grpSpPr>
        <p:sp>
          <p:nvSpPr>
            <p:cNvPr id="4" name="Rectangle 3"/>
            <p:cNvSpPr/>
            <p:nvPr/>
          </p:nvSpPr>
          <p:spPr>
            <a:xfrm>
              <a:off x="1995025" y="4682075"/>
              <a:ext cx="1188720" cy="5770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61143" y="4682075"/>
              <a:ext cx="1188720" cy="5770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3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Computation/QA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27261" y="4682075"/>
              <a:ext cx="1188720" cy="5770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4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Assessment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3379" y="4682075"/>
              <a:ext cx="1188720" cy="5770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5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Approval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59497" y="4682075"/>
              <a:ext cx="1188720" cy="577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6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Implementation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8907" y="4682075"/>
              <a:ext cx="1188720" cy="577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Preliminary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61143" y="5500300"/>
              <a:ext cx="576072" cy="577048"/>
            </a:xfrm>
            <a:prstGeom prst="rect">
              <a:avLst/>
            </a:prstGeom>
            <a:solidFill>
              <a:schemeClr val="bg1"/>
            </a:solidFill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3A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Data Analysis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73791" y="5500300"/>
              <a:ext cx="576072" cy="577048"/>
            </a:xfrm>
            <a:prstGeom prst="rect">
              <a:avLst/>
            </a:prstGeom>
            <a:solidFill>
              <a:schemeClr val="bg1"/>
            </a:solidFill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3B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Draft Dev.</a:t>
              </a:r>
            </a:p>
          </p:txBody>
        </p:sp>
        <p:cxnSp>
          <p:nvCxnSpPr>
            <p:cNvPr id="18" name="Straight Connector 17"/>
            <p:cNvCxnSpPr>
              <a:stCxn id="10" idx="2"/>
              <a:endCxn id="15" idx="0"/>
            </p:cNvCxnSpPr>
            <p:nvPr/>
          </p:nvCxnSpPr>
          <p:spPr>
            <a:xfrm flipH="1">
              <a:off x="3649179" y="5259123"/>
              <a:ext cx="306324" cy="241177"/>
            </a:xfrm>
            <a:prstGeom prst="line">
              <a:avLst/>
            </a:prstGeom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2"/>
              <a:endCxn id="16" idx="0"/>
            </p:cNvCxnSpPr>
            <p:nvPr/>
          </p:nvCxnSpPr>
          <p:spPr>
            <a:xfrm>
              <a:off x="3955503" y="5259123"/>
              <a:ext cx="306324" cy="241177"/>
            </a:xfrm>
            <a:prstGeom prst="line">
              <a:avLst/>
            </a:prstGeom>
            <a:ln w="3175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40512" y="4233790"/>
              <a:ext cx="8578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Standardized terminology/phases (reflected in NAVMACINST 5310.18 series)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7351" y="1595878"/>
            <a:ext cx="8578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Tasked P2P process and dashboards to implement program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Measure document compliance</a:t>
            </a:r>
            <a:r>
              <a:rPr lang="en-US" sz="1400" dirty="0"/>
              <a:t> against periodicity expectations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Track document production</a:t>
            </a:r>
            <a:r>
              <a:rPr lang="en-US" sz="1400" dirty="0"/>
              <a:t> against approved time standards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7351" y="2489836"/>
            <a:ext cx="8578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Set guiding principles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Focus leadership attention on a set of “metrics that matter” that align to </a:t>
            </a:r>
            <a:r>
              <a:rPr lang="en-US" sz="1400" u="sng" dirty="0"/>
              <a:t>strategic objectives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Establish a high level of discipline regarding how metrics are defined and reported with organization-wide clarity on </a:t>
            </a:r>
            <a:r>
              <a:rPr lang="en-US" sz="1400" u="sng" dirty="0"/>
              <a:t>actuals, plans, and goals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Develop </a:t>
            </a:r>
            <a:r>
              <a:rPr lang="en-US" sz="1400" u="sng" dirty="0"/>
              <a:t>predictive analytics</a:t>
            </a:r>
            <a:r>
              <a:rPr lang="en-US" sz="1400" dirty="0"/>
              <a:t> to understands cause-and-effect relationships, and then take action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Create a culture of transparency, commitment, learning,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8404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7" y="40340"/>
            <a:ext cx="8265460" cy="1143000"/>
          </a:xfrm>
        </p:spPr>
        <p:txBody>
          <a:bodyPr/>
          <a:lstStyle/>
          <a:p>
            <a:r>
              <a:rPr lang="en-US" dirty="0"/>
              <a:t>P2P Structure</a:t>
            </a:r>
            <a:endParaRPr lang="en-US" i="1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1997" y="6617253"/>
            <a:ext cx="533400" cy="2407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AB8AB-3EBC-43BA-8934-64629AF218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352" y="1266576"/>
            <a:ext cx="3826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Tier 1 – Executive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KPI:  Periodicity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Production vs. Goal Comparison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Strategic Outlook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Schedule Longitudinal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Documents on Hold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526" y="1371600"/>
            <a:ext cx="4595674" cy="315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802" y="4588785"/>
            <a:ext cx="5341398" cy="14455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111" y="6201794"/>
            <a:ext cx="8666822" cy="376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 of 30 product lines (external customer facing) are visualized in P2P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3" y="660400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= predictive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352" y="2709980"/>
            <a:ext cx="38262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Tier 2 – Production Line Detail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KPI:  ROC/POE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Snapshot of Age vs. Periodicity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Work in Progress incl. Time in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Goal-at-Risk Indicators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352" y="3964257"/>
            <a:ext cx="3826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Tier 3 – Data Tables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All-in-One Summary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Documents on 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Data Input Reference</a:t>
            </a:r>
          </a:p>
        </p:txBody>
      </p:sp>
    </p:spTree>
    <p:extLst>
      <p:ext uri="{BB962C8B-B14F-4D97-AF65-F5344CB8AC3E}">
        <p14:creationId xmlns:p14="http://schemas.microsoft.com/office/powerpoint/2010/main" val="389165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owchart: Document 42"/>
          <p:cNvSpPr/>
          <p:nvPr/>
        </p:nvSpPr>
        <p:spPr>
          <a:xfrm>
            <a:off x="2761780" y="2864946"/>
            <a:ext cx="834501" cy="340911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SQMD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7" y="40340"/>
            <a:ext cx="8265460" cy="1143000"/>
          </a:xfrm>
        </p:spPr>
        <p:txBody>
          <a:bodyPr/>
          <a:lstStyle/>
          <a:p>
            <a:r>
              <a:rPr lang="en-US" dirty="0"/>
              <a:t>Data Collection Instruments</a:t>
            </a:r>
            <a:br>
              <a:rPr lang="en-US" dirty="0"/>
            </a:br>
            <a:r>
              <a:rPr lang="en-US" sz="2000" dirty="0"/>
              <a:t>Standardized Reporting of External Product Lines</a:t>
            </a:r>
            <a:endParaRPr lang="en-US" i="1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29" y="6617252"/>
            <a:ext cx="533400" cy="2407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AB8AB-3EBC-43BA-8934-64629AF218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398" y="1593984"/>
            <a:ext cx="495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06398" y="2249395"/>
            <a:ext cx="495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8009" y="2876406"/>
            <a:ext cx="5584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06398" y="3312848"/>
            <a:ext cx="5584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16413" y="3749290"/>
            <a:ext cx="594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P06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6398" y="4185732"/>
            <a:ext cx="495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06398" y="4622174"/>
            <a:ext cx="495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P08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06398" y="5058615"/>
            <a:ext cx="495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P09</a:t>
            </a:r>
          </a:p>
        </p:txBody>
      </p:sp>
      <p:sp>
        <p:nvSpPr>
          <p:cNvPr id="10" name="Flowchart: Document 9"/>
          <p:cNvSpPr/>
          <p:nvPr/>
        </p:nvSpPr>
        <p:spPr>
          <a:xfrm>
            <a:off x="2761780" y="1585493"/>
            <a:ext cx="834501" cy="32854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OCCSTD</a:t>
            </a:r>
          </a:p>
        </p:txBody>
      </p:sp>
      <p:sp>
        <p:nvSpPr>
          <p:cNvPr id="34" name="Flowchart: Document 33"/>
          <p:cNvSpPr/>
          <p:nvPr/>
        </p:nvSpPr>
        <p:spPr>
          <a:xfrm>
            <a:off x="2761780" y="2006883"/>
            <a:ext cx="834501" cy="340911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NEOCS</a:t>
            </a:r>
          </a:p>
        </p:txBody>
      </p:sp>
      <p:sp>
        <p:nvSpPr>
          <p:cNvPr id="35" name="Flowchart: Document 34"/>
          <p:cNvSpPr/>
          <p:nvPr/>
        </p:nvSpPr>
        <p:spPr>
          <a:xfrm>
            <a:off x="2761780" y="2440644"/>
            <a:ext cx="834501" cy="331452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NOOCS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2761780" y="5033754"/>
            <a:ext cx="834501" cy="334193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SMRD </a:t>
            </a:r>
          </a:p>
        </p:txBody>
      </p:sp>
      <p:cxnSp>
        <p:nvCxnSpPr>
          <p:cNvPr id="72" name="Straight Arrow Connector 71"/>
          <p:cNvCxnSpPr>
            <a:stCxn id="10" idx="3"/>
          </p:cNvCxnSpPr>
          <p:nvPr/>
        </p:nvCxnSpPr>
        <p:spPr>
          <a:xfrm>
            <a:off x="3596281" y="1749763"/>
            <a:ext cx="1945825" cy="133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4" idx="3"/>
          </p:cNvCxnSpPr>
          <p:nvPr/>
        </p:nvCxnSpPr>
        <p:spPr>
          <a:xfrm>
            <a:off x="3596281" y="2177339"/>
            <a:ext cx="1945825" cy="20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5" idx="3"/>
          </p:cNvCxnSpPr>
          <p:nvPr/>
        </p:nvCxnSpPr>
        <p:spPr>
          <a:xfrm flipV="1">
            <a:off x="3596281" y="2604656"/>
            <a:ext cx="1945825" cy="171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7" idx="3"/>
          </p:cNvCxnSpPr>
          <p:nvPr/>
        </p:nvCxnSpPr>
        <p:spPr>
          <a:xfrm flipV="1">
            <a:off x="4695410" y="4336241"/>
            <a:ext cx="822960" cy="44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7" idx="3"/>
          </p:cNvCxnSpPr>
          <p:nvPr/>
        </p:nvCxnSpPr>
        <p:spPr>
          <a:xfrm>
            <a:off x="3596281" y="5200851"/>
            <a:ext cx="192806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37111" y="6201794"/>
            <a:ext cx="8666822" cy="376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Built using advanced Excel/VBA, Access, and R programming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99986" y="4188662"/>
            <a:ext cx="979485" cy="740565"/>
            <a:chOff x="2191317" y="4188662"/>
            <a:chExt cx="979485" cy="740565"/>
          </a:xfrm>
        </p:grpSpPr>
        <p:sp>
          <p:nvSpPr>
            <p:cNvPr id="5" name="Rounded Rectangle 4"/>
            <p:cNvSpPr/>
            <p:nvPr/>
          </p:nvSpPr>
          <p:spPr>
            <a:xfrm>
              <a:off x="2191317" y="4188662"/>
              <a:ext cx="979485" cy="740565"/>
            </a:xfrm>
            <a:prstGeom prst="roundRect">
              <a:avLst/>
            </a:prstGeom>
            <a:solidFill>
              <a:schemeClr val="accent1">
                <a:lumMod val="75000"/>
                <a:alpha val="34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5400000">
              <a:off x="2408754" y="4186061"/>
              <a:ext cx="553998" cy="87682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800" dirty="0"/>
                <a:t>FLEET PRODSTAT 2.0</a:t>
              </a:r>
            </a:p>
            <a:p>
              <a:pPr algn="ctr"/>
              <a:endParaRPr lang="en-US" sz="800" dirty="0"/>
            </a:p>
          </p:txBody>
        </p:sp>
      </p:grpSp>
      <p:sp>
        <p:nvSpPr>
          <p:cNvPr id="71" name="Flowchart: Process 70"/>
          <p:cNvSpPr/>
          <p:nvPr/>
        </p:nvSpPr>
        <p:spPr>
          <a:xfrm>
            <a:off x="2831752" y="3332439"/>
            <a:ext cx="727969" cy="339096"/>
          </a:xfrm>
          <a:prstGeom prst="flowChartProcess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MRW</a:t>
            </a:r>
          </a:p>
        </p:txBody>
      </p:sp>
      <p:sp>
        <p:nvSpPr>
          <p:cNvPr id="83" name="Flowchart: Process 82"/>
          <p:cNvSpPr/>
          <p:nvPr/>
        </p:nvSpPr>
        <p:spPr>
          <a:xfrm>
            <a:off x="2832493" y="3749343"/>
            <a:ext cx="727969" cy="339096"/>
          </a:xfrm>
          <a:prstGeom prst="flowChartProcess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STFSTD</a:t>
            </a:r>
          </a:p>
        </p:txBody>
      </p:sp>
      <p:cxnSp>
        <p:nvCxnSpPr>
          <p:cNvPr id="51" name="Straight Arrow Connector 50"/>
          <p:cNvCxnSpPr>
            <a:stCxn id="48" idx="3"/>
          </p:cNvCxnSpPr>
          <p:nvPr/>
        </p:nvCxnSpPr>
        <p:spPr>
          <a:xfrm>
            <a:off x="4695410" y="4770446"/>
            <a:ext cx="822960" cy="109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Document 52"/>
          <p:cNvSpPr/>
          <p:nvPr/>
        </p:nvSpPr>
        <p:spPr>
          <a:xfrm>
            <a:off x="347715" y="5640926"/>
            <a:ext cx="447000" cy="181639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47716" y="5892216"/>
            <a:ext cx="447000" cy="236742"/>
          </a:xfrm>
          <a:prstGeom prst="roundRect">
            <a:avLst/>
          </a:prstGeom>
          <a:solidFill>
            <a:schemeClr val="accent1">
              <a:lumMod val="75000"/>
              <a:alpha val="34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02759" y="5622542"/>
            <a:ext cx="1173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Spreadsheet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2759" y="5909972"/>
            <a:ext cx="9283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Database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9846" y="1621692"/>
            <a:ext cx="1610532" cy="36908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P2P</a:t>
            </a:r>
          </a:p>
        </p:txBody>
      </p:sp>
      <p:sp>
        <p:nvSpPr>
          <p:cNvPr id="45" name="Flowchart: Document 44"/>
          <p:cNvSpPr/>
          <p:nvPr/>
        </p:nvSpPr>
        <p:spPr>
          <a:xfrm>
            <a:off x="2761780" y="3298707"/>
            <a:ext cx="834501" cy="340911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MRW</a:t>
            </a:r>
          </a:p>
        </p:txBody>
      </p:sp>
      <p:sp>
        <p:nvSpPr>
          <p:cNvPr id="46" name="Flowchart: Document 45"/>
          <p:cNvSpPr/>
          <p:nvPr/>
        </p:nvSpPr>
        <p:spPr>
          <a:xfrm>
            <a:off x="2761780" y="3732468"/>
            <a:ext cx="834501" cy="340911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STFSTD</a:t>
            </a:r>
          </a:p>
        </p:txBody>
      </p:sp>
      <p:sp>
        <p:nvSpPr>
          <p:cNvPr id="47" name="Flowchart: Document 46"/>
          <p:cNvSpPr/>
          <p:nvPr/>
        </p:nvSpPr>
        <p:spPr>
          <a:xfrm>
            <a:off x="3860909" y="4166229"/>
            <a:ext cx="834501" cy="340911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SMD</a:t>
            </a:r>
          </a:p>
        </p:txBody>
      </p:sp>
      <p:sp>
        <p:nvSpPr>
          <p:cNvPr id="48" name="Flowchart: Document 47"/>
          <p:cNvSpPr/>
          <p:nvPr/>
        </p:nvSpPr>
        <p:spPr>
          <a:xfrm>
            <a:off x="3860909" y="4599990"/>
            <a:ext cx="834501" cy="340911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FMD</a:t>
            </a:r>
          </a:p>
        </p:txBody>
      </p:sp>
      <p:cxnSp>
        <p:nvCxnSpPr>
          <p:cNvPr id="49" name="Straight Arrow Connector 48"/>
          <p:cNvCxnSpPr>
            <a:stCxn id="43" idx="3"/>
          </p:cNvCxnSpPr>
          <p:nvPr/>
        </p:nvCxnSpPr>
        <p:spPr>
          <a:xfrm>
            <a:off x="3596281" y="3035402"/>
            <a:ext cx="1945825" cy="444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3"/>
            <a:endCxn id="3" idx="1"/>
          </p:cNvCxnSpPr>
          <p:nvPr/>
        </p:nvCxnSpPr>
        <p:spPr>
          <a:xfrm flipV="1">
            <a:off x="3596281" y="3467112"/>
            <a:ext cx="1933565" cy="20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6" idx="3"/>
          </p:cNvCxnSpPr>
          <p:nvPr/>
        </p:nvCxnSpPr>
        <p:spPr>
          <a:xfrm>
            <a:off x="3596281" y="3902924"/>
            <a:ext cx="1926452" cy="29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/>
          <p:cNvSpPr/>
          <p:nvPr/>
        </p:nvSpPr>
        <p:spPr>
          <a:xfrm>
            <a:off x="2502070" y="2006883"/>
            <a:ext cx="154869" cy="76521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81181" y="1386942"/>
            <a:ext cx="30226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is no (nor will there be a) corporate IT system for tracking our products.  NAVMAC P2P is a permanent solution.</a:t>
            </a:r>
          </a:p>
        </p:txBody>
      </p:sp>
    </p:spTree>
    <p:extLst>
      <p:ext uri="{BB962C8B-B14F-4D97-AF65-F5344CB8AC3E}">
        <p14:creationId xmlns:p14="http://schemas.microsoft.com/office/powerpoint/2010/main" val="19262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7" y="40340"/>
            <a:ext cx="8265460" cy="1143000"/>
          </a:xfrm>
        </p:spPr>
        <p:txBody>
          <a:bodyPr/>
          <a:lstStyle/>
          <a:p>
            <a:r>
              <a:rPr lang="en-US" dirty="0"/>
              <a:t>Trackers &amp; Analysis Tools</a:t>
            </a:r>
            <a:endParaRPr lang="en-US" i="1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1997" y="6617253"/>
            <a:ext cx="533400" cy="2407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AB8AB-3EBC-43BA-8934-64629AF218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111" y="6201794"/>
            <a:ext cx="8666822" cy="376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Helping leaders identify focus areas for improvement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01" y="4005528"/>
            <a:ext cx="5511215" cy="940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own Arrow 4"/>
          <p:cNvSpPr/>
          <p:nvPr/>
        </p:nvSpPr>
        <p:spPr>
          <a:xfrm>
            <a:off x="1967948" y="3524771"/>
            <a:ext cx="596348" cy="341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628" y="4797486"/>
            <a:ext cx="4664305" cy="1361216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7089914" y="3524771"/>
            <a:ext cx="596348" cy="1229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D427D1-9CF3-FDA9-84F2-F98AAD48D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74" y="1226432"/>
            <a:ext cx="6888479" cy="22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CNO_Brief_Template_v5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14129</TotalTime>
  <Words>1079</Words>
  <Application>Microsoft Office PowerPoint</Application>
  <PresentationFormat>On-screen Show (4:3)</PresentationFormat>
  <Paragraphs>205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CNO_Brief_Template_v5</vt:lpstr>
      <vt:lpstr>Code 50</vt:lpstr>
      <vt:lpstr>Code 50 Establishment</vt:lpstr>
      <vt:lpstr>Org Chart &amp; Mission Areas</vt:lpstr>
      <vt:lpstr>Significant Initiatives</vt:lpstr>
      <vt:lpstr>Fleet Manpower Requirements Determination (FMRD)</vt:lpstr>
      <vt:lpstr>NAVMAC P2P “Metrics Transformation” Approved by N12 on 18 Dec 2019</vt:lpstr>
      <vt:lpstr>P2P Structure</vt:lpstr>
      <vt:lpstr>Data Collection Instruments Standardized Reporting of External Product Lines</vt:lpstr>
      <vt:lpstr>Trackers &amp; Analysis Tools</vt:lpstr>
      <vt:lpstr>TFMRD Production Plan</vt:lpstr>
      <vt:lpstr>Risk Assessment for NAVMAC Products</vt:lpstr>
      <vt:lpstr>Data Science Brown Bag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Mann, Matthew T CTR OPNAV N1, SAG</dc:creator>
  <cp:lastModifiedBy>Shaffer, Timothy S (Tim) CDR USN NAVMAC MILLINGTON TN (USA)</cp:lastModifiedBy>
  <cp:revision>502</cp:revision>
  <cp:lastPrinted>2020-03-04T22:43:36Z</cp:lastPrinted>
  <dcterms:created xsi:type="dcterms:W3CDTF">2018-05-21T15:15:27Z</dcterms:created>
  <dcterms:modified xsi:type="dcterms:W3CDTF">2024-04-26T19:08:46Z</dcterms:modified>
</cp:coreProperties>
</file>